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sldIdLst>
    <p:sldId id="304" r:id="rId5"/>
    <p:sldId id="314" r:id="rId6"/>
    <p:sldId id="308" r:id="rId7"/>
    <p:sldId id="303" r:id="rId8"/>
    <p:sldId id="310" r:id="rId9"/>
    <p:sldId id="316" r:id="rId10"/>
    <p:sldId id="322" r:id="rId11"/>
    <p:sldId id="321" r:id="rId12"/>
    <p:sldId id="323" r:id="rId13"/>
    <p:sldId id="312" r:id="rId14"/>
    <p:sldId id="287" r:id="rId15"/>
    <p:sldId id="275" r:id="rId16"/>
    <p:sldId id="318" r:id="rId17"/>
    <p:sldId id="30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F2FB"/>
    <a:srgbClr val="73308A"/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061B5E-EB1B-46FF-908F-30C48EC20A97}" v="4" dt="2022-10-31T20:19:13.3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750" autoAdjust="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a Bahia W Fabri" userId="4ac63a4270553175" providerId="LiveId" clId="{42061B5E-EB1B-46FF-908F-30C48EC20A97}"/>
    <pc:docChg chg="custSel modSld sldOrd">
      <pc:chgData name="Luciana Bahia W Fabri" userId="4ac63a4270553175" providerId="LiveId" clId="{42061B5E-EB1B-46FF-908F-30C48EC20A97}" dt="2022-10-31T20:21:09.915" v="193" actId="123"/>
      <pc:docMkLst>
        <pc:docMk/>
      </pc:docMkLst>
      <pc:sldChg chg="modSp mod">
        <pc:chgData name="Luciana Bahia W Fabri" userId="4ac63a4270553175" providerId="LiveId" clId="{42061B5E-EB1B-46FF-908F-30C48EC20A97}" dt="2022-10-31T20:09:11.892" v="4" actId="20577"/>
        <pc:sldMkLst>
          <pc:docMk/>
          <pc:sldMk cId="2189650647" sldId="321"/>
        </pc:sldMkLst>
        <pc:spChg chg="mod">
          <ac:chgData name="Luciana Bahia W Fabri" userId="4ac63a4270553175" providerId="LiveId" clId="{42061B5E-EB1B-46FF-908F-30C48EC20A97}" dt="2022-10-31T20:09:11.892" v="4" actId="20577"/>
          <ac:spMkLst>
            <pc:docMk/>
            <pc:sldMk cId="2189650647" sldId="321"/>
            <ac:spMk id="10" creationId="{2EBFD010-8F99-DE6E-A726-8CD61785901C}"/>
          </ac:spMkLst>
        </pc:spChg>
      </pc:sldChg>
      <pc:sldChg chg="addSp delSp modSp mod ord">
        <pc:chgData name="Luciana Bahia W Fabri" userId="4ac63a4270553175" providerId="LiveId" clId="{42061B5E-EB1B-46FF-908F-30C48EC20A97}" dt="2022-10-31T20:21:09.915" v="193" actId="123"/>
        <pc:sldMkLst>
          <pc:docMk/>
          <pc:sldMk cId="2167123077" sldId="322"/>
        </pc:sldMkLst>
        <pc:spChg chg="add del mod">
          <ac:chgData name="Luciana Bahia W Fabri" userId="4ac63a4270553175" providerId="LiveId" clId="{42061B5E-EB1B-46FF-908F-30C48EC20A97}" dt="2022-10-31T20:18:36.036" v="23" actId="478"/>
          <ac:spMkLst>
            <pc:docMk/>
            <pc:sldMk cId="2167123077" sldId="322"/>
            <ac:spMk id="6" creationId="{905E79C3-BD25-8AAD-2901-B08245DFB7AD}"/>
          </ac:spMkLst>
        </pc:spChg>
        <pc:spChg chg="mod">
          <ac:chgData name="Luciana Bahia W Fabri" userId="4ac63a4270553175" providerId="LiveId" clId="{42061B5E-EB1B-46FF-908F-30C48EC20A97}" dt="2022-10-31T20:09:28.859" v="13" actId="5793"/>
          <ac:spMkLst>
            <pc:docMk/>
            <pc:sldMk cId="2167123077" sldId="322"/>
            <ac:spMk id="7" creationId="{1BCB1A3D-5B11-55CC-6E6B-236A89D5D2AC}"/>
          </ac:spMkLst>
        </pc:spChg>
        <pc:spChg chg="add mod">
          <ac:chgData name="Luciana Bahia W Fabri" userId="4ac63a4270553175" providerId="LiveId" clId="{42061B5E-EB1B-46FF-908F-30C48EC20A97}" dt="2022-10-31T20:19:38.346" v="50" actId="113"/>
          <ac:spMkLst>
            <pc:docMk/>
            <pc:sldMk cId="2167123077" sldId="322"/>
            <ac:spMk id="8" creationId="{DDCAF385-F795-1581-3BB1-3C2F04F4F65D}"/>
          </ac:spMkLst>
        </pc:spChg>
        <pc:spChg chg="add del mod">
          <ac:chgData name="Luciana Bahia W Fabri" userId="4ac63a4270553175" providerId="LiveId" clId="{42061B5E-EB1B-46FF-908F-30C48EC20A97}" dt="2022-10-31T20:19:36.059" v="49" actId="478"/>
          <ac:spMkLst>
            <pc:docMk/>
            <pc:sldMk cId="2167123077" sldId="322"/>
            <ac:spMk id="9" creationId="{E1989B45-A2DF-312A-7B24-EA0F8C1B10EB}"/>
          </ac:spMkLst>
        </pc:spChg>
        <pc:spChg chg="add mod">
          <ac:chgData name="Luciana Bahia W Fabri" userId="4ac63a4270553175" providerId="LiveId" clId="{42061B5E-EB1B-46FF-908F-30C48EC20A97}" dt="2022-10-31T20:21:09.915" v="193" actId="123"/>
          <ac:spMkLst>
            <pc:docMk/>
            <pc:sldMk cId="2167123077" sldId="322"/>
            <ac:spMk id="10" creationId="{242014C8-3AB1-72C8-B10E-BC3478ADC431}"/>
          </ac:spMkLst>
        </pc:spChg>
        <pc:picChg chg="add mod">
          <ac:chgData name="Luciana Bahia W Fabri" userId="4ac63a4270553175" providerId="LiveId" clId="{42061B5E-EB1B-46FF-908F-30C48EC20A97}" dt="2022-10-31T20:11:52.544" v="16" actId="1076"/>
          <ac:picMkLst>
            <pc:docMk/>
            <pc:sldMk cId="2167123077" sldId="322"/>
            <ac:picMk id="5" creationId="{22FDF7AA-B56F-B556-5293-7FE8961ADDB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10/31/2022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1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675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ctangle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6.53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anchor="b">
            <a:normAutofit/>
          </a:bodyPr>
          <a:lstStyle>
            <a:lvl1pPr algn="l">
              <a:defRPr sz="3800" b="1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10" name="Picture Placeholder 16" descr="abstract colorful illustration of building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Growth Strategy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grpSp>
        <p:nvGrpSpPr>
          <p:cNvPr id="956" name="Picture Placeholder 1925" descr="abstract colorful illustration of building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59" name="Footer Placeholder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3544" y="2670048"/>
            <a:ext cx="4901184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532888"/>
            <a:ext cx="51663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7" name="Text Placeholder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24" y="1825625"/>
            <a:ext cx="1036015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icture Placeholder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Picture Placeholder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Picture Placeholder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71" name="Picture Placeholder 986" descr="abstract colorful illustration of building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ummar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icture Placeholder 20" descr="abstract colorful illustration of building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hank Yo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grpSp>
        <p:nvGrpSpPr>
          <p:cNvPr id="10" name="Picture Placeholder 44" descr="abstract colorful illustration of buildings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Picture Placeholder 57" descr="abstract colorful illustration of building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icture Placeholder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duct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Picture Placeholder 1029" descr="abstract colorful illustration of building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7" name="Picture Placeholder 795" descr="abstract colorful illustration of building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7376" y="1874520"/>
            <a:ext cx="4379976" cy="1547583"/>
          </a:xfrm>
        </p:spPr>
        <p:txBody>
          <a:bodyPr>
            <a:normAutofit fontScale="90000"/>
          </a:bodyPr>
          <a:lstStyle/>
          <a:p>
            <a:r>
              <a:rPr lang="en-US" dirty="0"/>
              <a:t>Business </a:t>
            </a:r>
            <a:r>
              <a:rPr lang="en-US" dirty="0" err="1"/>
              <a:t>Inteligence</a:t>
            </a:r>
            <a:r>
              <a:rPr lang="en-US" dirty="0"/>
              <a:t> e Data Science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/>
          <a:lstStyle/>
          <a:p>
            <a:r>
              <a:rPr lang="en-US" dirty="0"/>
              <a:t>Luciana Bahia Wakabayashi Fabri</a:t>
            </a:r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/>
              <a:t>3. 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Ferramentas de </a:t>
            </a:r>
            <a:r>
              <a:rPr lang="pt-BR" dirty="0"/>
              <a:t>BI 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e</a:t>
            </a:r>
            <a:r>
              <a:rPr lang="pt-BR" dirty="0"/>
              <a:t> Ciência de Dados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EFD55C-BF13-445C-838A-107ADC1C0D24}"/>
              </a:ext>
            </a:extLst>
          </p:cNvPr>
          <p:cNvSpPr txBox="1"/>
          <p:nvPr/>
        </p:nvSpPr>
        <p:spPr>
          <a:xfrm>
            <a:off x="1240612" y="2552216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DD26C85-1F6D-4245-B567-36563414B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14448" y="2880353"/>
            <a:ext cx="155448" cy="155448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B7DB985-B36F-483E-9F4C-75F0A3BB4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630352" y="2571997"/>
            <a:ext cx="228600" cy="228600"/>
          </a:xfrm>
          <a:prstGeom prst="rect">
            <a:avLst/>
          </a:prstGeom>
          <a:solidFill>
            <a:schemeClr val="accent2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Date Placeholder 46">
            <a:extLst>
              <a:ext uri="{FF2B5EF4-FFF2-40B4-BE49-F238E27FC236}">
                <a16:creationId xmlns:a16="http://schemas.microsoft.com/office/drawing/2014/main" id="{B056447E-08BD-4E82-B60A-8C45EBBF17C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23/10/2022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C7E0A4-FE8E-4F7B-8370-1FA3484B61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Ferramentas de BI e </a:t>
            </a:r>
            <a:r>
              <a:rPr lang="en-ZA" dirty="0" err="1"/>
              <a:t>Ciência</a:t>
            </a:r>
            <a:r>
              <a:rPr lang="en-ZA" dirty="0"/>
              <a:t> de Dados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CEA586AC-7CD4-415B-BA90-730735F565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10</a:t>
            </a:fld>
            <a:endParaRPr lang="en-ZA" dirty="0"/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2F273510-7D49-DB24-BB2A-8BF6B8C02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470" y="1558160"/>
            <a:ext cx="10567330" cy="431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8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/>
              <a:t>4. 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Profissionais da ÁREA DE </a:t>
            </a:r>
            <a:r>
              <a:rPr lang="pt-BR" dirty="0" err="1"/>
              <a:t>CiÊNCIA</a:t>
            </a:r>
            <a:r>
              <a:rPr lang="pt-BR" dirty="0"/>
              <a:t> DE DADOS</a:t>
            </a:r>
          </a:p>
        </p:txBody>
      </p:sp>
      <p:pic>
        <p:nvPicPr>
          <p:cNvPr id="93" name="Picture Placeholder 92" descr="Doctors discussing test results">
            <a:extLst>
              <a:ext uri="{FF2B5EF4-FFF2-40B4-BE49-F238E27FC236}">
                <a16:creationId xmlns:a16="http://schemas.microsoft.com/office/drawing/2014/main" id="{869DA17E-8E54-45F1-A50F-D76EE9D5F35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3777" r="13777"/>
          <a:stretch/>
        </p:blipFill>
        <p:spPr>
          <a:xfrm>
            <a:off x="1078992" y="2663649"/>
            <a:ext cx="1828800" cy="1218902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6030C3-E039-45B5-87E8-6E9AC78EBE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1832" y="4378080"/>
            <a:ext cx="2103120" cy="274320"/>
          </a:xfrm>
        </p:spPr>
        <p:txBody>
          <a:bodyPr/>
          <a:lstStyle/>
          <a:p>
            <a:r>
              <a:rPr lang="en-US" dirty="0" err="1"/>
              <a:t>Cientista</a:t>
            </a:r>
            <a:r>
              <a:rPr lang="en-US" dirty="0"/>
              <a:t> de Dados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4E8F977-563D-4ABD-AC98-12531C6D7F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1832" y="4776529"/>
            <a:ext cx="2103120" cy="835705"/>
          </a:xfrm>
        </p:spPr>
        <p:txBody>
          <a:bodyPr/>
          <a:lstStyle/>
          <a:p>
            <a:r>
              <a:rPr lang="en-US" dirty="0" err="1"/>
              <a:t>Conecta</a:t>
            </a:r>
            <a:r>
              <a:rPr lang="en-US" dirty="0"/>
              <a:t> a </a:t>
            </a:r>
            <a:r>
              <a:rPr lang="en-US" dirty="0" err="1"/>
              <a:t>ciência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negócio</a:t>
            </a:r>
            <a:r>
              <a:rPr lang="en-US" dirty="0"/>
              <a:t>. </a:t>
            </a:r>
            <a:r>
              <a:rPr lang="en-US" dirty="0" err="1"/>
              <a:t>Cria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/>
              <a:t> de M</a:t>
            </a:r>
            <a:r>
              <a:rPr lang="pt-BR" dirty="0"/>
              <a:t>achine </a:t>
            </a:r>
            <a:r>
              <a:rPr lang="pt-BR" dirty="0" err="1"/>
              <a:t>learning</a:t>
            </a:r>
            <a:r>
              <a:rPr lang="pt-BR" dirty="0"/>
              <a:t> e </a:t>
            </a:r>
            <a:r>
              <a:rPr lang="pt-BR" dirty="0" err="1"/>
              <a:t>deep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.</a:t>
            </a:r>
            <a:endParaRPr lang="en-US" dirty="0"/>
          </a:p>
        </p:txBody>
      </p:sp>
      <p:pic>
        <p:nvPicPr>
          <p:cNvPr id="95" name="Picture Placeholder 94" descr="Scientist looking looking at a futuristic display with data">
            <a:extLst>
              <a:ext uri="{FF2B5EF4-FFF2-40B4-BE49-F238E27FC236}">
                <a16:creationId xmlns:a16="http://schemas.microsoft.com/office/drawing/2014/main" id="{78FBDF8E-0DF4-4B35-A859-198CC898901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/>
          <a:stretch/>
        </p:blipFill>
        <p:spPr>
          <a:xfrm>
            <a:off x="3827150" y="2663654"/>
            <a:ext cx="1828800" cy="1219795"/>
          </a:xfr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8CD7D41-7819-4D69-A92D-4AA1DC12EF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94176" y="4371833"/>
            <a:ext cx="2103120" cy="274320"/>
          </a:xfrm>
        </p:spPr>
        <p:txBody>
          <a:bodyPr/>
          <a:lstStyle/>
          <a:p>
            <a:r>
              <a:rPr lang="en-US" dirty="0" err="1"/>
              <a:t>Engenharia</a:t>
            </a:r>
            <a:r>
              <a:rPr lang="en-US" dirty="0"/>
              <a:t> de Machine learning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7AFF61C-632F-45E2-99F5-4340F5CDDA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30752" y="4776522"/>
            <a:ext cx="2103120" cy="1408575"/>
          </a:xfrm>
        </p:spPr>
        <p:txBody>
          <a:bodyPr/>
          <a:lstStyle/>
          <a:p>
            <a:r>
              <a:rPr lang="pt-BR" dirty="0"/>
              <a:t>Transforma os modelos produzidos por um(a) cientista de dados em um produto de software. Seja uma API, </a:t>
            </a:r>
            <a:r>
              <a:rPr lang="pt-BR" dirty="0" err="1"/>
              <a:t>microsserviço</a:t>
            </a:r>
            <a:r>
              <a:rPr lang="pt-BR" dirty="0"/>
              <a:t>, sistema etc.</a:t>
            </a:r>
            <a:endParaRPr lang="en-US" dirty="0"/>
          </a:p>
        </p:txBody>
      </p:sp>
      <p:pic>
        <p:nvPicPr>
          <p:cNvPr id="97" name="Picture Placeholder 96" descr="Businesswoman reviewing sticky notes on a wall">
            <a:extLst>
              <a:ext uri="{FF2B5EF4-FFF2-40B4-BE49-F238E27FC236}">
                <a16:creationId xmlns:a16="http://schemas.microsoft.com/office/drawing/2014/main" id="{38EDB3D4-6930-4962-81D9-7857F897918A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/>
          <a:srcRect/>
          <a:stretch/>
        </p:blipFill>
        <p:spPr>
          <a:xfrm>
            <a:off x="6578864" y="2664101"/>
            <a:ext cx="1828800" cy="1218902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416F554-8F6D-40AC-B2EF-9C538ACEAA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46520" y="4402930"/>
            <a:ext cx="2103120" cy="274320"/>
          </a:xfrm>
        </p:spPr>
        <p:txBody>
          <a:bodyPr/>
          <a:lstStyle/>
          <a:p>
            <a:r>
              <a:rPr lang="en-US" dirty="0" err="1"/>
              <a:t>Engenheiro</a:t>
            </a:r>
            <a:r>
              <a:rPr lang="en-US" dirty="0"/>
              <a:t> de Dados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DB0AED4C-2DDC-4AA2-BD2C-DBF827EAF7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6520" y="4774250"/>
            <a:ext cx="2103120" cy="457200"/>
          </a:xfrm>
        </p:spPr>
        <p:txBody>
          <a:bodyPr/>
          <a:lstStyle/>
          <a:p>
            <a:r>
              <a:rPr lang="pt-BR" dirty="0"/>
              <a:t>Cria e mantem as pipelines. Data </a:t>
            </a:r>
            <a:r>
              <a:rPr lang="pt-BR" dirty="0" err="1"/>
              <a:t>Warehouses</a:t>
            </a:r>
            <a:r>
              <a:rPr lang="pt-BR" dirty="0"/>
              <a:t> e Data </a:t>
            </a:r>
            <a:r>
              <a:rPr lang="pt-BR" dirty="0" err="1"/>
              <a:t>Lakes</a:t>
            </a:r>
            <a:r>
              <a:rPr lang="pt-BR" dirty="0"/>
              <a:t> que podem ser consumidas por analistas e cientistas de dados.</a:t>
            </a:r>
            <a:endParaRPr lang="en-US" dirty="0"/>
          </a:p>
        </p:txBody>
      </p:sp>
      <p:pic>
        <p:nvPicPr>
          <p:cNvPr id="99" name="Picture Placeholder 98" descr="Businessman checking statistics">
            <a:extLst>
              <a:ext uri="{FF2B5EF4-FFF2-40B4-BE49-F238E27FC236}">
                <a16:creationId xmlns:a16="http://schemas.microsoft.com/office/drawing/2014/main" id="{79BCC9C9-C27B-43EA-8567-F5EDC29AA99E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5"/>
          <a:srcRect/>
          <a:stretch/>
        </p:blipFill>
        <p:spPr>
          <a:xfrm>
            <a:off x="9302512" y="2663649"/>
            <a:ext cx="1828800" cy="1219806"/>
          </a:xfr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6C5F31A-AD55-4008-BC0D-49B8138448D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62288" y="4407035"/>
            <a:ext cx="2103120" cy="274320"/>
          </a:xfrm>
        </p:spPr>
        <p:txBody>
          <a:bodyPr/>
          <a:lstStyle/>
          <a:p>
            <a:r>
              <a:rPr lang="en-US" dirty="0" err="1"/>
              <a:t>Analista</a:t>
            </a:r>
            <a:r>
              <a:rPr lang="en-US" dirty="0"/>
              <a:t> de Dados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3BD700C4-84AA-44D0-8233-DA2EF5FF94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62288" y="4776522"/>
            <a:ext cx="2103120" cy="457200"/>
          </a:xfrm>
        </p:spPr>
        <p:txBody>
          <a:bodyPr/>
          <a:lstStyle/>
          <a:p>
            <a:r>
              <a:rPr lang="pt-BR" dirty="0"/>
              <a:t>Insights através de gráficos, relatórios, elaboração de métricas, etc. Esta é a profissão mais “tradicional” no meio de dados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26221-1770-41F7-BFA6-FD2E6274FF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23/10/2022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CF3BF2-F2AE-4F97-B11F-E277F8F15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Profissionais</a:t>
            </a:r>
            <a:r>
              <a:rPr lang="en-US" dirty="0"/>
              <a:t> da </a:t>
            </a:r>
            <a:r>
              <a:rPr lang="en-US" dirty="0" err="1"/>
              <a:t>área</a:t>
            </a:r>
            <a:r>
              <a:rPr lang="en-US" dirty="0"/>
              <a:t> de </a:t>
            </a:r>
            <a:r>
              <a:rPr lang="en-US" dirty="0" err="1"/>
              <a:t>Ciência</a:t>
            </a:r>
            <a:r>
              <a:rPr lang="en-US" dirty="0"/>
              <a:t> de Dados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A1B2F4-A1AC-4132-AEFE-25620CB9B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519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7126" y="1289304"/>
            <a:ext cx="5757137" cy="1325563"/>
          </a:xfrm>
        </p:spPr>
        <p:txBody>
          <a:bodyPr>
            <a:noAutofit/>
          </a:bodyPr>
          <a:lstStyle/>
          <a:p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O que é preciso para me tornar um </a:t>
            </a:r>
            <a:r>
              <a:rPr lang="pt-BR" sz="3200" dirty="0"/>
              <a:t>Cientista de Dados?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56365-A39B-4311-A4B2-9532A14807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23/10/2022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0DE57-FED1-462B-9C3B-B490B2384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Quer</a:t>
            </a:r>
            <a:r>
              <a:rPr lang="en-US" dirty="0"/>
              <a:t> se </a:t>
            </a:r>
            <a:r>
              <a:rPr lang="en-US" dirty="0" err="1"/>
              <a:t>tornar</a:t>
            </a:r>
            <a:r>
              <a:rPr lang="en-US" dirty="0"/>
              <a:t> um </a:t>
            </a:r>
            <a:r>
              <a:rPr lang="en-US" dirty="0" err="1"/>
              <a:t>cientista</a:t>
            </a:r>
            <a:r>
              <a:rPr lang="en-US" dirty="0"/>
              <a:t> de dados?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D5B91C7E-39EC-4D18-BBDA-F8911C724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E21A1D-8398-4A28-C30E-D2976619E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929" y="2268021"/>
            <a:ext cx="4842142" cy="465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1B042-A944-2BBF-C3D5-5FA42BEAD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0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Conselhos para novos </a:t>
            </a:r>
            <a:r>
              <a:rPr lang="pt-BR" sz="3200" dirty="0"/>
              <a:t>Cientistas de Dados?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A2AEB6-ACFC-2B07-F76F-B2547CAEA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29/10/2022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D5102F-8753-D49A-ABF8-910812359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Conselhos</a:t>
            </a:r>
            <a:r>
              <a:rPr lang="en-US" dirty="0"/>
              <a:t> para </a:t>
            </a:r>
            <a:r>
              <a:rPr lang="en-US" dirty="0" err="1"/>
              <a:t>novos</a:t>
            </a:r>
            <a:r>
              <a:rPr lang="en-US" dirty="0"/>
              <a:t> </a:t>
            </a:r>
            <a:r>
              <a:rPr lang="en-US" dirty="0" err="1"/>
              <a:t>Cientista</a:t>
            </a:r>
            <a:r>
              <a:rPr lang="en-US" dirty="0"/>
              <a:t> de Dados – Murtaza Haider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A99F36-BE92-84B4-D3AB-3B2A64C3D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8DC70A-55D5-2150-AE0C-63F4F9EF28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1248" y="1692431"/>
            <a:ext cx="7656800" cy="365760"/>
          </a:xfrm>
        </p:spPr>
        <p:txBody>
          <a:bodyPr/>
          <a:lstStyle/>
          <a:p>
            <a:r>
              <a:rPr lang="pt-BR" dirty="0"/>
              <a:t>Primeiro descubra sua área de interesse.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2273D95-D880-8E65-7EFA-AF9ED107D5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9264" y="2425421"/>
            <a:ext cx="7204167" cy="365760"/>
          </a:xfrm>
        </p:spPr>
        <p:txBody>
          <a:bodyPr/>
          <a:lstStyle/>
          <a:p>
            <a:r>
              <a:rPr lang="pt-BR" dirty="0"/>
              <a:t>Seja curioso, extremamente argumentativo e julgador.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697DF8B-3654-BB92-C1A5-F79811D7E1A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9264" y="3246120"/>
            <a:ext cx="7833342" cy="365760"/>
          </a:xfrm>
        </p:spPr>
        <p:txBody>
          <a:bodyPr/>
          <a:lstStyle/>
          <a:p>
            <a:r>
              <a:rPr lang="pt-BR" dirty="0"/>
              <a:t>Assim que tiver suas análises, você tem que contar uma bela história.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03F6D0E-54D1-AB2D-65BD-D42C92DB3290}"/>
              </a:ext>
            </a:extLst>
          </p:cNvPr>
          <p:cNvSpPr txBox="1">
            <a:spLocks/>
          </p:cNvSpPr>
          <p:nvPr/>
        </p:nvSpPr>
        <p:spPr>
          <a:xfrm>
            <a:off x="849264" y="3883939"/>
            <a:ext cx="7833342" cy="365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Murtaza Haider </a:t>
            </a:r>
            <a:r>
              <a:rPr lang="it-IT" sz="1200" dirty="0"/>
              <a:t>Professor at Toronto Metropolitan University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76497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3FB3C754-C1FE-4D2D-9890-A8353F1E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127" y="1755648"/>
            <a:ext cx="4385009" cy="1325563"/>
          </a:xfrm>
        </p:spPr>
        <p:txBody>
          <a:bodyPr/>
          <a:lstStyle/>
          <a:p>
            <a:r>
              <a:rPr lang="en-US" dirty="0" err="1"/>
              <a:t>Obrigada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8701B31-AB7C-4E0A-952E-ACAC522AF3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5127" y="3191257"/>
            <a:ext cx="4192985" cy="1531746"/>
          </a:xfrm>
        </p:spPr>
        <p:txBody>
          <a:bodyPr>
            <a:normAutofit/>
          </a:bodyPr>
          <a:lstStyle/>
          <a:p>
            <a:r>
              <a:rPr lang="en-US" b="1" dirty="0"/>
              <a:t>Luciana Bahia Wakabayashi Fabri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C9CF3-789B-4F9F-8F03-9C35C87C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23/10/2022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2D8F5-6E48-4FFF-A481-069167580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Bom </a:t>
            </a:r>
            <a:r>
              <a:rPr lang="en-US" dirty="0" err="1"/>
              <a:t>dia</a:t>
            </a:r>
            <a:r>
              <a:rPr lang="en-US" dirty="0"/>
              <a:t>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9A024-2FD1-4C73-AC55-A794E56E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Text Placeholder 36">
            <a:extLst>
              <a:ext uri="{FF2B5EF4-FFF2-40B4-BE49-F238E27FC236}">
                <a16:creationId xmlns:a16="http://schemas.microsoft.com/office/drawing/2014/main" id="{14EFEB2F-5A92-B6AD-DCFD-3B4104DC842F}"/>
              </a:ext>
            </a:extLst>
          </p:cNvPr>
          <p:cNvSpPr txBox="1">
            <a:spLocks/>
          </p:cNvSpPr>
          <p:nvPr/>
        </p:nvSpPr>
        <p:spPr>
          <a:xfrm>
            <a:off x="1275127" y="3305262"/>
            <a:ext cx="3942825" cy="8147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ts val="3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sz="1400" dirty="0"/>
              <a:t>https://github.com/lucianawaka/Introducao_ML</a:t>
            </a:r>
          </a:p>
        </p:txBody>
      </p:sp>
    </p:spTree>
    <p:extLst>
      <p:ext uri="{BB962C8B-B14F-4D97-AF65-F5344CB8AC3E}">
        <p14:creationId xmlns:p14="http://schemas.microsoft.com/office/powerpoint/2010/main" val="2135673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1347"/>
            <a:ext cx="4114800" cy="1325563"/>
          </a:xfrm>
        </p:spPr>
        <p:txBody>
          <a:bodyPr>
            <a:normAutofit/>
          </a:bodyPr>
          <a:lstStyle/>
          <a:p>
            <a:r>
              <a:rPr lang="en-ZA" sz="3200" dirty="0"/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68394"/>
            <a:ext cx="4114800" cy="44879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>
              <a:buAutoNum type="arabicPeriod"/>
            </a:pP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Cultura Data 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Driven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;</a:t>
            </a:r>
          </a:p>
          <a:p>
            <a:pPr marL="342900" indent="-342900" algn="l">
              <a:buAutoNum type="arabicPeriod"/>
            </a:pPr>
            <a:r>
              <a:rPr lang="pt-BR" dirty="0">
                <a:solidFill>
                  <a:srgbClr val="212121"/>
                </a:solidFill>
                <a:latin typeface="Roboto" panose="02000000000000000000" pitchFamily="2" charset="0"/>
              </a:rPr>
              <a:t>Produto e Política de descontos com ML;</a:t>
            </a:r>
          </a:p>
          <a:p>
            <a:pPr marL="342900" indent="-342900" algn="l">
              <a:buAutoNum type="arabicPeriod"/>
            </a:pPr>
            <a:r>
              <a:rPr lang="pt-BR" dirty="0">
                <a:solidFill>
                  <a:srgbClr val="212121"/>
                </a:solidFill>
                <a:latin typeface="Roboto" panose="02000000000000000000" pitchFamily="2" charset="0"/>
              </a:rPr>
              <a:t>BI e Ciência de Dados;</a:t>
            </a:r>
          </a:p>
          <a:p>
            <a:pPr marL="342900" indent="-342900" algn="l">
              <a:buAutoNum type="arabicPeriod"/>
            </a:pPr>
            <a:r>
              <a:rPr lang="pt-BR" dirty="0">
                <a:solidFill>
                  <a:srgbClr val="212121"/>
                </a:solidFill>
                <a:latin typeface="Roboto" panose="02000000000000000000" pitchFamily="2" charset="0"/>
              </a:rPr>
              <a:t>Ferramentas de BI e Ciência de Dados;</a:t>
            </a:r>
          </a:p>
          <a:p>
            <a:pPr marL="342900" indent="-342900" algn="l">
              <a:buAutoNum type="arabicPeriod"/>
            </a:pPr>
            <a:r>
              <a:rPr lang="pt-BR" dirty="0">
                <a:solidFill>
                  <a:srgbClr val="212121"/>
                </a:solidFill>
                <a:latin typeface="Roboto" panose="02000000000000000000" pitchFamily="2" charset="0"/>
              </a:rPr>
              <a:t>Profissionais da área de Ciência de Dados;</a:t>
            </a:r>
          </a:p>
          <a:p>
            <a:pPr marL="342900" indent="-342900" algn="l">
              <a:buAutoNum type="arabicPeriod"/>
            </a:pPr>
            <a:r>
              <a:rPr lang="pt-BR" dirty="0">
                <a:solidFill>
                  <a:srgbClr val="212121"/>
                </a:solidFill>
                <a:latin typeface="Roboto" panose="02000000000000000000" pitchFamily="2" charset="0"/>
              </a:rPr>
              <a:t>O que é preciso para me tornar um Cientista de Dados?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B977C86-3B4D-43C8-8241-380CB8620E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/>
          <a:lstStyle/>
          <a:p>
            <a:r>
              <a:rPr lang="en-US" dirty="0"/>
              <a:t>23/10/2022</a:t>
            </a:r>
          </a:p>
        </p:txBody>
      </p:sp>
      <p:sp>
        <p:nvSpPr>
          <p:cNvPr id="988" name="Footer Placeholder 4">
            <a:extLst>
              <a:ext uri="{FF2B5EF4-FFF2-40B4-BE49-F238E27FC236}">
                <a16:creationId xmlns:a16="http://schemas.microsoft.com/office/drawing/2014/main" id="{913B4A80-6C83-FB4C-8D49-B81A9804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/>
          <a:lstStyle/>
          <a:p>
            <a:r>
              <a:rPr lang="en-ZA" dirty="0"/>
              <a:t>Agenda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991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1. </a:t>
            </a:r>
            <a:r>
              <a:rPr lang="pt-BR" sz="3200" dirty="0"/>
              <a:t>Cultura Data </a:t>
            </a:r>
            <a:r>
              <a:rPr lang="pt-BR" sz="3200" dirty="0" err="1"/>
              <a:t>Driven</a:t>
            </a:r>
            <a:endParaRPr lang="en-US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5C66C5-CF46-4BB3-82CB-5E5DFB9B54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1248" y="1692431"/>
            <a:ext cx="3657600" cy="365760"/>
          </a:xfrm>
        </p:spPr>
        <p:txBody>
          <a:bodyPr>
            <a:noAutofit/>
          </a:bodyPr>
          <a:lstStyle/>
          <a:p>
            <a:r>
              <a:rPr lang="en-US" dirty="0"/>
              <a:t>Data Driven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" y="2101501"/>
            <a:ext cx="7312152" cy="11887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Em tradução livre, podemos dizer que é a gestão orientada por dados.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B8BE8D6-18EB-4262-B841-22EEAC0B54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8200" y="2687856"/>
            <a:ext cx="3657600" cy="402336"/>
          </a:xfrm>
        </p:spPr>
        <p:txBody>
          <a:bodyPr>
            <a:noAutofit/>
          </a:bodyPr>
          <a:lstStyle/>
          <a:p>
            <a:r>
              <a:rPr lang="en-US" dirty="0"/>
              <a:t>A </a:t>
            </a:r>
            <a:r>
              <a:rPr lang="en-US" dirty="0" err="1"/>
              <a:t>Cultura</a:t>
            </a:r>
            <a:r>
              <a:rPr lang="en-US" dirty="0"/>
              <a:t> Data Driven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9A7EEBF-BEE2-4555-B5EC-E6F42DCABC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200" y="3169993"/>
            <a:ext cx="7391400" cy="1307592"/>
          </a:xfrm>
        </p:spPr>
        <p:txBody>
          <a:bodyPr/>
          <a:lstStyle/>
          <a:p>
            <a:pPr algn="l"/>
            <a:r>
              <a:rPr lang="pt-BR" dirty="0"/>
              <a:t>A cultura Data </a:t>
            </a:r>
            <a:r>
              <a:rPr lang="pt-BR" dirty="0" err="1"/>
              <a:t>Driven</a:t>
            </a:r>
            <a:r>
              <a:rPr lang="pt-BR" dirty="0"/>
              <a:t> é uma espécie de "filosofia", que coloca os dados no cerne das decisões da empresa.</a:t>
            </a:r>
          </a:p>
        </p:txBody>
      </p:sp>
      <p:sp>
        <p:nvSpPr>
          <p:cNvPr id="55" name="Date Placeholder 54">
            <a:extLst>
              <a:ext uri="{FF2B5EF4-FFF2-40B4-BE49-F238E27FC236}">
                <a16:creationId xmlns:a16="http://schemas.microsoft.com/office/drawing/2014/main" id="{C1F1F924-C1EC-4BB5-8224-376BC2BB69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23/10/2022</a:t>
            </a:r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93166D88-98DC-449A-8C48-DD727A0D2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Cultura</a:t>
            </a:r>
            <a:r>
              <a:rPr lang="en-US" dirty="0"/>
              <a:t> Data Driven</a:t>
            </a:r>
          </a:p>
        </p:txBody>
      </p:sp>
      <p:sp>
        <p:nvSpPr>
          <p:cNvPr id="148" name="Slide Number Placeholder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641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just"/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Quais</a:t>
            </a:r>
            <a:r>
              <a:rPr lang="pt-BR" dirty="0"/>
              <a:t> 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são os </a:t>
            </a:r>
            <a:r>
              <a:rPr lang="pt-BR" sz="2800" dirty="0"/>
              <a:t>benefícios</a:t>
            </a:r>
            <a:r>
              <a:rPr lang="pt-BR" dirty="0"/>
              <a:t> 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de adotar uma cultura</a:t>
            </a:r>
            <a:r>
              <a:rPr lang="pt-BR" dirty="0"/>
              <a:t> </a:t>
            </a:r>
            <a:r>
              <a:rPr lang="pt-BR" sz="2800" dirty="0"/>
              <a:t>data </a:t>
            </a:r>
            <a:r>
              <a:rPr lang="pt-BR" sz="2800" dirty="0" err="1"/>
              <a:t>driven</a:t>
            </a:r>
            <a:r>
              <a:rPr lang="pt-BR" sz="2800" dirty="0"/>
              <a:t>?</a:t>
            </a:r>
            <a:endParaRPr lang="en-ZA" sz="2800" dirty="0"/>
          </a:p>
        </p:txBody>
      </p:sp>
      <p:pic>
        <p:nvPicPr>
          <p:cNvPr id="69" name="Content Placeholder 68" descr="Money outline">
            <a:extLst>
              <a:ext uri="{FF2B5EF4-FFF2-40B4-BE49-F238E27FC236}">
                <a16:creationId xmlns:a16="http://schemas.microsoft.com/office/drawing/2014/main" id="{A9A23FC7-EAC6-43DD-A4F6-0BF937BF6FB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584531" y="1500593"/>
            <a:ext cx="914400" cy="91440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619075" y="3053361"/>
            <a:ext cx="2994869" cy="360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sz="1500" noProof="1"/>
              <a:t>Diminuição de custos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96925" y="3497098"/>
            <a:ext cx="2103120" cy="1188720"/>
          </a:xfrm>
        </p:spPr>
        <p:txBody>
          <a:bodyPr>
            <a:noAutofit/>
          </a:bodyPr>
          <a:lstStyle/>
          <a:p>
            <a:r>
              <a:rPr lang="en-ZA" noProof="1"/>
              <a:t>Recursos aproveitados ao máximo e redução de custos.</a:t>
            </a:r>
          </a:p>
        </p:txBody>
      </p:sp>
      <p:pic>
        <p:nvPicPr>
          <p:cNvPr id="82" name="Content Placeholder 81" descr="Workflow with solid fill">
            <a:extLst>
              <a:ext uri="{FF2B5EF4-FFF2-40B4-BE49-F238E27FC236}">
                <a16:creationId xmlns:a16="http://schemas.microsoft.com/office/drawing/2014/main" id="{D6F3D77A-EEB6-43C8-A6A3-01C9B69C2072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633325" y="1446185"/>
            <a:ext cx="914400" cy="91440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613945" y="3053361"/>
            <a:ext cx="2994869" cy="360000"/>
          </a:xfrm>
        </p:spPr>
        <p:txBody>
          <a:bodyPr>
            <a:noAutofit/>
          </a:bodyPr>
          <a:lstStyle/>
          <a:p>
            <a:r>
              <a:rPr lang="en-ZA" sz="1500" dirty="0" err="1"/>
              <a:t>Otimização</a:t>
            </a:r>
            <a:r>
              <a:rPr lang="en-ZA" sz="1500" dirty="0"/>
              <a:t> de </a:t>
            </a:r>
            <a:r>
              <a:rPr lang="en-ZA" sz="1500" dirty="0" err="1"/>
              <a:t>processos</a:t>
            </a:r>
            <a:endParaRPr lang="en-ZA" sz="15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83728" y="3499370"/>
            <a:ext cx="2103120" cy="11887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 noProof="1"/>
              <a:t>Praticamente qualquer processo dentro da empresa pode ser otimizado com uma cultura data driven.</a:t>
            </a:r>
            <a:endParaRPr lang="en-ZA" noProof="1"/>
          </a:p>
        </p:txBody>
      </p:sp>
      <p:pic>
        <p:nvPicPr>
          <p:cNvPr id="84" name="Content Placeholder 83" descr="Future outline">
            <a:extLst>
              <a:ext uri="{FF2B5EF4-FFF2-40B4-BE49-F238E27FC236}">
                <a16:creationId xmlns:a16="http://schemas.microsoft.com/office/drawing/2014/main" id="{28DD844E-E1CA-48AD-A483-B4880D131CD9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628390" y="1500593"/>
            <a:ext cx="914400" cy="9144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81315" y="3053361"/>
            <a:ext cx="2716008" cy="360000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ZA" noProof="1"/>
              <a:t>Possibilidade de predição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89012" y="3494818"/>
            <a:ext cx="1994555" cy="1188720"/>
          </a:xfrm>
        </p:spPr>
        <p:txBody>
          <a:bodyPr>
            <a:noAutofit/>
          </a:bodyPr>
          <a:lstStyle/>
          <a:p>
            <a:r>
              <a:rPr lang="en-ZA" noProof="1"/>
              <a:t>Detectar padrões e considerá-los no planejamento.</a:t>
            </a:r>
          </a:p>
        </p:txBody>
      </p:sp>
      <p:sp>
        <p:nvSpPr>
          <p:cNvPr id="67" name="Date Placeholder 66">
            <a:extLst>
              <a:ext uri="{FF2B5EF4-FFF2-40B4-BE49-F238E27FC236}">
                <a16:creationId xmlns:a16="http://schemas.microsoft.com/office/drawing/2014/main" id="{C5C9AB6C-B8FC-40C9-A0D0-4D653995F1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23/10/2022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 err="1"/>
              <a:t>Benefícios</a:t>
            </a:r>
            <a:r>
              <a:rPr lang="en-ZA" dirty="0"/>
              <a:t> de </a:t>
            </a:r>
            <a:r>
              <a:rPr lang="en-ZA" dirty="0" err="1"/>
              <a:t>adotar</a:t>
            </a:r>
            <a:r>
              <a:rPr lang="en-ZA" dirty="0"/>
              <a:t> </a:t>
            </a:r>
            <a:r>
              <a:rPr lang="en-ZA" dirty="0" err="1"/>
              <a:t>uma</a:t>
            </a:r>
            <a:r>
              <a:rPr lang="en-ZA" dirty="0"/>
              <a:t> </a:t>
            </a:r>
            <a:r>
              <a:rPr lang="en-ZA" dirty="0" err="1"/>
              <a:t>cultura</a:t>
            </a:r>
            <a:r>
              <a:rPr lang="en-ZA" dirty="0"/>
              <a:t> Data Driven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B021EF79-3E65-41F9-83B6-DC0B2A5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6D11A0-A008-00B6-7819-62AE8B1BCAEB}"/>
              </a:ext>
            </a:extLst>
          </p:cNvPr>
          <p:cNvSpPr txBox="1"/>
          <p:nvPr/>
        </p:nvSpPr>
        <p:spPr>
          <a:xfrm>
            <a:off x="1015068" y="5075198"/>
            <a:ext cx="103387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cap="all" dirty="0">
                <a:latin typeface="+mj-lt"/>
                <a:ea typeface="+mj-ea"/>
                <a:cs typeface="+mj-cs"/>
              </a:rPr>
              <a:t>Guiar seus departamentos e criar estratégias com base em suas próprias informações.</a:t>
            </a:r>
          </a:p>
        </p:txBody>
      </p:sp>
    </p:spTree>
    <p:extLst>
      <p:ext uri="{BB962C8B-B14F-4D97-AF65-F5344CB8AC3E}">
        <p14:creationId xmlns:p14="http://schemas.microsoft.com/office/powerpoint/2010/main" val="1577529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3200" dirty="0"/>
              <a:t>Data </a:t>
            </a:r>
            <a:r>
              <a:rPr lang="pt-BR" sz="3200" dirty="0" err="1"/>
              <a:t>Driven</a:t>
            </a:r>
            <a:r>
              <a:rPr lang="pt-BR" sz="3200" dirty="0"/>
              <a:t> 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junto as práticas </a:t>
            </a:r>
            <a:r>
              <a:rPr lang="pt-BR" sz="3200" dirty="0" err="1"/>
              <a:t>customer</a:t>
            </a:r>
            <a:r>
              <a:rPr lang="pt-BR" sz="3200" dirty="0"/>
              <a:t> </a:t>
            </a:r>
            <a:r>
              <a:rPr lang="pt-BR" sz="3200" dirty="0" err="1"/>
              <a:t>centric</a:t>
            </a:r>
            <a:endParaRPr lang="en-US" sz="3200" dirty="0"/>
          </a:p>
        </p:txBody>
      </p:sp>
      <p:pic>
        <p:nvPicPr>
          <p:cNvPr id="26" name="Content Placeholder 25" descr="Customer review outline">
            <a:extLst>
              <a:ext uri="{FF2B5EF4-FFF2-40B4-BE49-F238E27FC236}">
                <a16:creationId xmlns:a16="http://schemas.microsoft.com/office/drawing/2014/main" id="{78E9C609-F821-48A0-9B18-7D01C77AB3B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209800" y="2420857"/>
            <a:ext cx="914400" cy="914400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1C0EB39-C787-49D7-A223-0B9A01FCA19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16081" y="2167999"/>
            <a:ext cx="3215583" cy="2743200"/>
          </a:xfrm>
        </p:spPr>
        <p:txBody>
          <a:bodyPr>
            <a:normAutofit/>
          </a:bodyPr>
          <a:lstStyle/>
          <a:p>
            <a:r>
              <a:rPr lang="en-ZA" noProof="1"/>
              <a:t>Customer insights </a:t>
            </a:r>
          </a:p>
        </p:txBody>
      </p:sp>
      <p:pic>
        <p:nvPicPr>
          <p:cNvPr id="28" name="Content Placeholder 27" descr="Statistics with solid fill">
            <a:extLst>
              <a:ext uri="{FF2B5EF4-FFF2-40B4-BE49-F238E27FC236}">
                <a16:creationId xmlns:a16="http://schemas.microsoft.com/office/drawing/2014/main" id="{25E83C3D-3E68-4FDF-A755-9E9D77FE37C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638800" y="2557462"/>
            <a:ext cx="914400" cy="914400"/>
          </a:xfr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6A25842-BD20-438E-8C0B-8759A486D43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84345" y="2171638"/>
            <a:ext cx="3223310" cy="2743200"/>
          </a:xfrm>
        </p:spPr>
        <p:txBody>
          <a:bodyPr>
            <a:normAutofit/>
          </a:bodyPr>
          <a:lstStyle/>
          <a:p>
            <a:r>
              <a:rPr lang="en-ZA" noProof="1"/>
              <a:t>Lagging Indicators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8D849D5-F4B3-46F8-8FAA-BFE1131996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03288" y="2167999"/>
            <a:ext cx="3100360" cy="2743200"/>
          </a:xfrm>
        </p:spPr>
        <p:txBody>
          <a:bodyPr/>
          <a:lstStyle/>
          <a:p>
            <a:r>
              <a:rPr lang="en-ZA" noProof="1"/>
              <a:t>Leading Indicators</a:t>
            </a:r>
          </a:p>
        </p:txBody>
      </p:sp>
      <p:pic>
        <p:nvPicPr>
          <p:cNvPr id="30" name="Content Placeholder 29" descr="Artificial Intelligence outline">
            <a:extLst>
              <a:ext uri="{FF2B5EF4-FFF2-40B4-BE49-F238E27FC236}">
                <a16:creationId xmlns:a16="http://schemas.microsoft.com/office/drawing/2014/main" id="{A374E7BE-5E60-473E-89A9-F51DD0CE9B1D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220201" y="2557462"/>
            <a:ext cx="914400" cy="9144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27957-2A18-4113-A885-6BA5C784BD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23/10/2022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9C2B3-BF73-4E56-810C-5C72D0AD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Data Driven no Customer Centric</a:t>
            </a:r>
          </a:p>
        </p:txBody>
      </p: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5EB842A5-6634-4B31-B78C-639CDAF5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D9570E-CB6F-7C5B-2D90-DCAA03984009}"/>
              </a:ext>
            </a:extLst>
          </p:cNvPr>
          <p:cNvSpPr txBox="1"/>
          <p:nvPr/>
        </p:nvSpPr>
        <p:spPr>
          <a:xfrm>
            <a:off x="1241571" y="4038105"/>
            <a:ext cx="29471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</a:rPr>
              <a:t>O</a:t>
            </a:r>
            <a:r>
              <a:rPr lang="pt-BR" sz="1200" b="1" i="0" dirty="0">
                <a:solidFill>
                  <a:schemeClr val="accent6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ferecer experiências agradáveis </a:t>
            </a:r>
          </a:p>
          <a:p>
            <a:r>
              <a:rPr lang="pt-BR" sz="1200" b="1" i="0" dirty="0">
                <a:solidFill>
                  <a:schemeClr val="accent6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e memoráveis com sua marca. </a:t>
            </a:r>
            <a:r>
              <a:rPr lang="pt-BR" sz="1200" b="1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</a:rPr>
              <a:t>D</a:t>
            </a:r>
            <a:r>
              <a:rPr lang="pt-BR" sz="1200" b="1" i="0" dirty="0">
                <a:solidFill>
                  <a:schemeClr val="accent6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ados sociodemográficos e hábitos de compra, consumo e pesquisa.</a:t>
            </a:r>
            <a:endParaRPr lang="pt-B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5D4A6D-1046-700F-FADB-92109855C166}"/>
              </a:ext>
            </a:extLst>
          </p:cNvPr>
          <p:cNvSpPr txBox="1"/>
          <p:nvPr/>
        </p:nvSpPr>
        <p:spPr>
          <a:xfrm>
            <a:off x="4625011" y="4038105"/>
            <a:ext cx="29502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1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Analisar o passado da sua empresa. Nº de vendas, Nº de leads, Nº de acesso ao site, </a:t>
            </a:r>
            <a:r>
              <a:rPr lang="pt-BR" sz="1200" b="1" i="0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churn</a:t>
            </a:r>
            <a:r>
              <a:rPr lang="pt-BR" sz="1200" b="1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, crescimento, NPS e renovações.</a:t>
            </a:r>
            <a:endParaRPr lang="pt-BR" sz="12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FF4B80-3C83-691E-00C2-208B6666FE0A}"/>
              </a:ext>
            </a:extLst>
          </p:cNvPr>
          <p:cNvSpPr txBox="1"/>
          <p:nvPr/>
        </p:nvSpPr>
        <p:spPr>
          <a:xfrm>
            <a:off x="8153400" y="4042504"/>
            <a:ext cx="29502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chemeClr val="accent4"/>
                </a:solidFill>
                <a:latin typeface="Roboto" panose="02000000000000000000" pitchFamily="2" charset="0"/>
              </a:rPr>
              <a:t>Apontam tendências: aquilo que for aprendido a partir dos </a:t>
            </a:r>
            <a:r>
              <a:rPr lang="pt-BR" sz="1200" b="1" dirty="0" err="1">
                <a:solidFill>
                  <a:schemeClr val="accent4"/>
                </a:solidFill>
                <a:latin typeface="Roboto" panose="02000000000000000000" pitchFamily="2" charset="0"/>
              </a:rPr>
              <a:t>Lagging</a:t>
            </a:r>
            <a:r>
              <a:rPr lang="pt-BR" sz="1200" b="1" dirty="0">
                <a:solidFill>
                  <a:schemeClr val="accent4"/>
                </a:solidFill>
                <a:latin typeface="Roboto" panose="02000000000000000000" pitchFamily="2" charset="0"/>
              </a:rPr>
              <a:t> </a:t>
            </a:r>
            <a:r>
              <a:rPr lang="pt-BR" sz="1200" b="1" dirty="0" err="1">
                <a:solidFill>
                  <a:schemeClr val="accent4"/>
                </a:solidFill>
                <a:latin typeface="Roboto" panose="02000000000000000000" pitchFamily="2" charset="0"/>
              </a:rPr>
              <a:t>Indicators</a:t>
            </a:r>
            <a:r>
              <a:rPr lang="pt-BR" sz="1200" b="1" dirty="0">
                <a:solidFill>
                  <a:schemeClr val="accent4"/>
                </a:solidFill>
                <a:latin typeface="Roboto" panose="02000000000000000000" pitchFamily="2" charset="0"/>
              </a:rPr>
              <a:t>, com análises preditivas que ajudarão a empresa a atingir as metas.</a:t>
            </a:r>
            <a:endParaRPr lang="pt-BR" sz="12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179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9170F-1BDA-DC48-900E-360C4BE43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3 Passos para se tornar </a:t>
            </a:r>
            <a:r>
              <a:rPr lang="pt-BR" dirty="0"/>
              <a:t>DATA DRIVEN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CD7907-FE24-D6F5-1A45-B1404C7DD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29/10/2022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A73E75-5658-3122-A90E-28B05C491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3 PASSOS PARA SE TORNAR DATA DRIVEN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3EEF29-19D7-C998-1CF6-0A5E9D546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6</a:t>
            </a:fld>
            <a:endParaRPr lang="en-US" dirty="0"/>
          </a:p>
        </p:txBody>
      </p:sp>
      <p:pic>
        <p:nvPicPr>
          <p:cNvPr id="17" name="Content Placeholder 16" descr="Young woman thinking">
            <a:extLst>
              <a:ext uri="{FF2B5EF4-FFF2-40B4-BE49-F238E27FC236}">
                <a16:creationId xmlns:a16="http://schemas.microsoft.com/office/drawing/2014/main" id="{7CAE5DB7-D7C1-3FBA-2782-C6D2161C31E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136775" y="2030447"/>
            <a:ext cx="1828800" cy="1220719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134D09-D0D8-947E-97EB-7E9C5E29F7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96925" y="4343225"/>
            <a:ext cx="2103120" cy="1089214"/>
          </a:xfrm>
        </p:spPr>
        <p:txBody>
          <a:bodyPr/>
          <a:lstStyle/>
          <a:p>
            <a:r>
              <a:rPr lang="pt-BR" dirty="0"/>
              <a:t>Um </a:t>
            </a:r>
            <a:r>
              <a:rPr lang="pt-BR" dirty="0" err="1"/>
              <a:t>mindset</a:t>
            </a:r>
            <a:r>
              <a:rPr lang="pt-BR" dirty="0"/>
              <a:t> diferente.</a:t>
            </a:r>
          </a:p>
          <a:p>
            <a:r>
              <a:rPr lang="pt-BR" dirty="0"/>
              <a:t>Pensamento crítico, julgamento humano e uma visão para a inovação criativa.</a:t>
            </a:r>
          </a:p>
        </p:txBody>
      </p:sp>
      <p:pic>
        <p:nvPicPr>
          <p:cNvPr id="23" name="Content Placeholder 22" descr="A picture containing text, indoor, person, wall&#10;&#10;Description automatically generated">
            <a:extLst>
              <a:ext uri="{FF2B5EF4-FFF2-40B4-BE49-F238E27FC236}">
                <a16:creationId xmlns:a16="http://schemas.microsoft.com/office/drawing/2014/main" id="{356474BB-B980-4FF6-1C69-0F9AFA88FFAC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5181600" y="2071687"/>
            <a:ext cx="1828800" cy="114300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80A0B2-818B-52E3-BBAE-F6E7FA9D37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45984" y="4345497"/>
            <a:ext cx="2103120" cy="1089214"/>
          </a:xfrm>
        </p:spPr>
        <p:txBody>
          <a:bodyPr/>
          <a:lstStyle/>
          <a:p>
            <a:r>
              <a:rPr lang="pt-BR" dirty="0"/>
              <a:t>Falhar rápido, aprender mais rápido. Insights e conhecimento antes de seus concorrentes.</a:t>
            </a:r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145D3CF2-523A-6B2F-6E98-26A617F39AB0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4"/>
          <a:stretch>
            <a:fillRect/>
          </a:stretch>
        </p:blipFill>
        <p:spPr>
          <a:xfrm>
            <a:off x="8234363" y="2052821"/>
            <a:ext cx="1828800" cy="1172796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0364E49-5360-BAB6-3983-468FE3E4543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89013" y="4340945"/>
            <a:ext cx="2103120" cy="1089214"/>
          </a:xfrm>
        </p:spPr>
        <p:txBody>
          <a:bodyPr/>
          <a:lstStyle/>
          <a:p>
            <a:r>
              <a:rPr lang="pt-BR" dirty="0"/>
              <a:t>As empresas orientadas por dados reconhecem que o sucesso é alcançado de forma iterativa.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E2F1CFF-D116-8753-2204-4E48E4E4011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pt-BR" sz="1600" dirty="0"/>
              <a:t>Pense Diferente!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0AD5FB1-F7DF-B6AB-5A47-81ED5470F85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915949" y="3799982"/>
            <a:ext cx="2365695" cy="360000"/>
          </a:xfrm>
        </p:spPr>
        <p:txBody>
          <a:bodyPr/>
          <a:lstStyle/>
          <a:p>
            <a:r>
              <a:rPr lang="pt-BR" sz="1600" dirty="0"/>
              <a:t>Falhe rápido, aprenda mais rápido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D0DBA50-CEDC-CD18-991A-840CE7D7AC1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011487" y="3799982"/>
            <a:ext cx="2245032" cy="360000"/>
          </a:xfrm>
        </p:spPr>
        <p:txBody>
          <a:bodyPr/>
          <a:lstStyle/>
          <a:p>
            <a:r>
              <a:rPr lang="pt-BR" sz="1600" dirty="0"/>
              <a:t>Foco no longo prazo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44A3B2-B23A-E44F-7281-8780A7EB8AD9}"/>
              </a:ext>
            </a:extLst>
          </p:cNvPr>
          <p:cNvSpPr txBox="1"/>
          <p:nvPr/>
        </p:nvSpPr>
        <p:spPr>
          <a:xfrm>
            <a:off x="1015068" y="5717727"/>
            <a:ext cx="103387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cap="all" dirty="0">
                <a:latin typeface="+mj-lt"/>
                <a:ea typeface="+mj-ea"/>
                <a:cs typeface="+mj-cs"/>
              </a:rPr>
              <a:t>Data </a:t>
            </a:r>
            <a:r>
              <a:rPr lang="pt-BR" sz="1400" b="1" cap="all" dirty="0" err="1">
                <a:latin typeface="+mj-lt"/>
                <a:ea typeface="+mj-ea"/>
                <a:cs typeface="+mj-cs"/>
              </a:rPr>
              <a:t>driven</a:t>
            </a:r>
            <a:r>
              <a:rPr lang="pt-BR" sz="1400" b="1" cap="all" dirty="0">
                <a:latin typeface="+mj-lt"/>
                <a:ea typeface="+mj-ea"/>
                <a:cs typeface="+mj-cs"/>
              </a:rPr>
              <a:t> é uma jornada.</a:t>
            </a:r>
          </a:p>
        </p:txBody>
      </p:sp>
    </p:spTree>
    <p:extLst>
      <p:ext uri="{BB962C8B-B14F-4D97-AF65-F5344CB8AC3E}">
        <p14:creationId xmlns:p14="http://schemas.microsoft.com/office/powerpoint/2010/main" val="3742132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30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F5CAEF-2A13-4560-AAF3-0F8CD9FE1C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29/10/2022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114A7-DC0A-4A72-830D-FAA9026E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sz="1000" dirty="0">
                <a:solidFill>
                  <a:schemeClr val="bg1">
                    <a:lumMod val="85000"/>
                  </a:schemeClr>
                </a:solidFill>
                <a:ea typeface="+mn-ea"/>
                <a:cs typeface="+mn-cs"/>
              </a:rPr>
              <a:t>SERVIÇO COM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BCB1A3D-5B11-55CC-6E6B-236A89D5D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Serviço com </a:t>
            </a:r>
            <a:r>
              <a:rPr lang="pt-BR" dirty="0">
                <a:solidFill>
                  <a:schemeClr val="bg1"/>
                </a:solidFill>
              </a:rPr>
              <a:t>MACHINE LEARNING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2FDF7AA-B56F-B556-5293-7FE8961AD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21170" y="2306552"/>
            <a:ext cx="1728458" cy="1648436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DCAF385-F795-1581-3BB1-3C2F04F4F65D}"/>
              </a:ext>
            </a:extLst>
          </p:cNvPr>
          <p:cNvSpPr txBox="1">
            <a:spLocks/>
          </p:cNvSpPr>
          <p:nvPr/>
        </p:nvSpPr>
        <p:spPr>
          <a:xfrm>
            <a:off x="3916960" y="2227276"/>
            <a:ext cx="1980000" cy="360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800" b="1" dirty="0">
                <a:solidFill>
                  <a:schemeClr val="bg1"/>
                </a:solidFill>
                <a:latin typeface="+mj-lt"/>
              </a:rPr>
              <a:t>SOS </a:t>
            </a:r>
            <a:r>
              <a:rPr lang="pt-BR" sz="1800" b="1" dirty="0" err="1">
                <a:solidFill>
                  <a:schemeClr val="bg1"/>
                </a:solidFill>
                <a:latin typeface="+mj-lt"/>
              </a:rPr>
              <a:t>Personare</a:t>
            </a:r>
            <a:endParaRPr lang="pt-BR"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42014C8-3AB1-72C8-B10E-BC3478ADC431}"/>
              </a:ext>
            </a:extLst>
          </p:cNvPr>
          <p:cNvSpPr txBox="1">
            <a:spLocks/>
          </p:cNvSpPr>
          <p:nvPr/>
        </p:nvSpPr>
        <p:spPr>
          <a:xfrm>
            <a:off x="3916959" y="2687944"/>
            <a:ext cx="3540853" cy="10892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1400" dirty="0">
                <a:solidFill>
                  <a:schemeClr val="bg1"/>
                </a:solidFill>
              </a:rPr>
              <a:t>De acordo com a feição da pessoa (reconhecimento facial).</a:t>
            </a:r>
          </a:p>
          <a:p>
            <a:pPr marL="0" indent="0" algn="just">
              <a:buNone/>
            </a:pPr>
            <a:r>
              <a:rPr lang="pt-BR" sz="1400" dirty="0">
                <a:solidFill>
                  <a:schemeClr val="bg1"/>
                </a:solidFill>
              </a:rPr>
              <a:t>Direcionar para um profissional, um mantra, imagens de pessoas ou animais felizes ou um vídeo.</a:t>
            </a:r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C67F1A2-78B4-A409-976E-449B969DF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0" y="1660599"/>
            <a:ext cx="2940342" cy="294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23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F5CAEF-2A13-4560-AAF3-0F8CD9FE1C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29/10/2022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114A7-DC0A-4A72-830D-FAA9026E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sz="1000" dirty="0">
                <a:solidFill>
                  <a:schemeClr val="bg1">
                    <a:lumMod val="85000"/>
                  </a:schemeClr>
                </a:solidFill>
                <a:ea typeface="+mn-ea"/>
                <a:cs typeface="+mn-cs"/>
              </a:rPr>
              <a:t>POLÍTICA DE DESCONTOS COM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BFD010-8F99-DE6E-A726-8CD617859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POLÍTICA DE DESCONTOS COM </a:t>
            </a:r>
            <a:r>
              <a:rPr lang="pt-BR" dirty="0" err="1"/>
              <a:t>Machine</a:t>
            </a:r>
            <a:r>
              <a:rPr lang="pt-BR" dirty="0"/>
              <a:t> Learning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2E348DD-BF5D-C57D-872D-A90016010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023" y="1690688"/>
            <a:ext cx="5216442" cy="3181740"/>
          </a:xfrm>
          <a:prstGeom prst="rect">
            <a:avLst/>
          </a:prstGeom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B6DC2EE2-4AB1-5729-AF5F-FDD43B3FBDC4}"/>
              </a:ext>
            </a:extLst>
          </p:cNvPr>
          <p:cNvSpPr txBox="1">
            <a:spLocks/>
          </p:cNvSpPr>
          <p:nvPr/>
        </p:nvSpPr>
        <p:spPr>
          <a:xfrm>
            <a:off x="3916960" y="2227276"/>
            <a:ext cx="1980000" cy="360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800" b="1" dirty="0">
                <a:latin typeface="+mj-lt"/>
              </a:rPr>
              <a:t>Persona Z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653EB072-C16C-B0A4-CE5D-16C50F31E068}"/>
              </a:ext>
            </a:extLst>
          </p:cNvPr>
          <p:cNvSpPr txBox="1">
            <a:spLocks/>
          </p:cNvSpPr>
          <p:nvPr/>
        </p:nvSpPr>
        <p:spPr>
          <a:xfrm>
            <a:off x="3916959" y="2687944"/>
            <a:ext cx="3540853" cy="10892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Política de descontos em alguns produtos para a Geração Z (nascidos entre 1995 e 2010)</a:t>
            </a:r>
          </a:p>
        </p:txBody>
      </p: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D06F40EC-DFEF-81B6-D946-00690E3EAA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387" y="1690688"/>
            <a:ext cx="2348826" cy="371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50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Date Placeholder 54">
            <a:extLst>
              <a:ext uri="{FF2B5EF4-FFF2-40B4-BE49-F238E27FC236}">
                <a16:creationId xmlns:a16="http://schemas.microsoft.com/office/drawing/2014/main" id="{C1F1F924-C1EC-4BB5-8224-376BC2BB69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23/10/2022</a:t>
            </a:r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93166D88-98DC-449A-8C48-DD727A0D2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BI e </a:t>
            </a:r>
            <a:r>
              <a:rPr lang="en-US" dirty="0" err="1"/>
              <a:t>Ciência</a:t>
            </a:r>
            <a:r>
              <a:rPr lang="en-US" dirty="0"/>
              <a:t> de Dados</a:t>
            </a:r>
          </a:p>
        </p:txBody>
      </p:sp>
      <p:sp>
        <p:nvSpPr>
          <p:cNvPr id="148" name="Slide Number Placeholder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100C18E6-C7D2-84BE-5537-0301D911D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41" y="2289515"/>
            <a:ext cx="8200026" cy="227897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D135D2F-91F3-0BA0-7651-D5068A268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60" y="365760"/>
            <a:ext cx="10318690" cy="1325880"/>
          </a:xfrm>
        </p:spPr>
        <p:txBody>
          <a:bodyPr/>
          <a:lstStyle/>
          <a:p>
            <a:r>
              <a:rPr lang="pt-BR" dirty="0"/>
              <a:t>2. BI 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e</a:t>
            </a:r>
            <a:r>
              <a:rPr lang="pt-BR" dirty="0"/>
              <a:t> Ciência de Dados</a:t>
            </a:r>
          </a:p>
        </p:txBody>
      </p:sp>
    </p:spTree>
    <p:extLst>
      <p:ext uri="{BB962C8B-B14F-4D97-AF65-F5344CB8AC3E}">
        <p14:creationId xmlns:p14="http://schemas.microsoft.com/office/powerpoint/2010/main" val="3315570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tecture pitch deck_JB_v2" id="{E6E25CD2-8512-4B49-9A83-9AC317278B8F}" vid="{100AFDCD-A339-4D94-B373-F9848C2D26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{C77BA224-FD18-469B-A7DB-C94173B768DD}tf16411248_win32</Template>
  <TotalTime>352</TotalTime>
  <Words>687</Words>
  <Application>Microsoft Office PowerPoint</Application>
  <PresentationFormat>Widescreen</PresentationFormat>
  <Paragraphs>109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Avenir Next LT Pro Light</vt:lpstr>
      <vt:lpstr>Calibri</vt:lpstr>
      <vt:lpstr>Posterama</vt:lpstr>
      <vt:lpstr>Roboto</vt:lpstr>
      <vt:lpstr>Office Theme</vt:lpstr>
      <vt:lpstr>Business Inteligence e Data Science</vt:lpstr>
      <vt:lpstr>Agenda</vt:lpstr>
      <vt:lpstr>1. Cultura Data Driven</vt:lpstr>
      <vt:lpstr>Quais são os benefícios de adotar uma cultura data driven?</vt:lpstr>
      <vt:lpstr>Data Driven junto as práticas customer centric</vt:lpstr>
      <vt:lpstr>3 Passos para se tornar DATA DRIVEN</vt:lpstr>
      <vt:lpstr>Serviço com MACHINE LEARNING</vt:lpstr>
      <vt:lpstr>POLÍTICA DE DESCONTOS COM Machine Learning</vt:lpstr>
      <vt:lpstr>2. BI e Ciência de Dados</vt:lpstr>
      <vt:lpstr>3. Ferramentas de BI e Ciência de Dados</vt:lpstr>
      <vt:lpstr>4. Profissionais da ÁREA DE CiÊNCIA DE DADOS</vt:lpstr>
      <vt:lpstr>O que é preciso para me tornar um Cientista de Dados?</vt:lpstr>
      <vt:lpstr>Conselhos para novos Cientistas de Dados?</vt:lpstr>
      <vt:lpstr>Obrigada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Inteligence e Data Science</dc:title>
  <dc:creator>Luciana Bahia W Fabri</dc:creator>
  <cp:lastModifiedBy>Luciana Bahia W Fabri</cp:lastModifiedBy>
  <cp:revision>54</cp:revision>
  <dcterms:created xsi:type="dcterms:W3CDTF">2022-10-23T17:55:41Z</dcterms:created>
  <dcterms:modified xsi:type="dcterms:W3CDTF">2022-10-31T21:13:02Z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